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353" r:id="rId2"/>
    <p:sldId id="488" r:id="rId3"/>
    <p:sldId id="489" r:id="rId4"/>
    <p:sldId id="491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77981" autoAdjust="0"/>
  </p:normalViewPr>
  <p:slideViewPr>
    <p:cSldViewPr>
      <p:cViewPr varScale="1">
        <p:scale>
          <a:sx n="86" d="100"/>
          <a:sy n="86" d="100"/>
        </p:scale>
        <p:origin x="5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2015/8/5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0019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4481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0171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1546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Window size is either based on a time period or a number of packets. </a:t>
            </a:r>
          </a:p>
          <a:p>
            <a:r>
              <a:rPr lang="en-US" altLang="zh-TW" dirty="0" smtClean="0"/>
              <a:t>Entropy is calculated within  this  window  to  measure  uncertainty  in  the  coming packets. </a:t>
            </a:r>
          </a:p>
          <a:p>
            <a:r>
              <a:rPr lang="en-US" altLang="zh-TW" dirty="0" smtClean="0"/>
              <a:t>To  detect  an  attack,  a  threshold  is  needed. </a:t>
            </a:r>
          </a:p>
          <a:p>
            <a:r>
              <a:rPr lang="en-US" altLang="zh-TW" dirty="0" smtClean="0"/>
              <a:t>If  the calculated entropy passes a threshold or is below it, depending on the scheme, an attack is detected. 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89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394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179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Here, window size = 50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621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 is hash table, Xi</a:t>
            </a:r>
            <a:r>
              <a:rPr lang="en-US" altLang="zh-TW" baseline="0" dirty="0" smtClean="0"/>
              <a:t> is des </a:t>
            </a:r>
            <a:r>
              <a:rPr lang="en-US" altLang="zh-TW" baseline="0" dirty="0" err="1" smtClean="0"/>
              <a:t>ip</a:t>
            </a:r>
            <a:r>
              <a:rPr lang="en-US" altLang="zh-TW" baseline="0" dirty="0" smtClean="0"/>
              <a:t>, Yi is </a:t>
            </a:r>
            <a:r>
              <a:rPr lang="zh-TW" altLang="en-US" baseline="0" dirty="0" smtClean="0"/>
              <a:t>出現次數</a:t>
            </a:r>
            <a:endParaRPr lang="en-US" altLang="zh-TW" dirty="0" smtClean="0"/>
          </a:p>
          <a:p>
            <a:r>
              <a:rPr lang="en-US" altLang="zh-TW" dirty="0" smtClean="0"/>
              <a:t>Pi is the probability of each IP address.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If </a:t>
            </a:r>
            <a:r>
              <a:rPr lang="en-US" altLang="zh-TW" dirty="0" smtClean="0"/>
              <a:t>an IP address is new in the table, it will be  added  with  count  one.</a:t>
            </a:r>
          </a:p>
          <a:p>
            <a:r>
              <a:rPr lang="en-US" altLang="zh-TW" dirty="0" smtClean="0"/>
              <a:t>After  50  packets,  the entropy of the  window  will be calculated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272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0394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475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2015/8/5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Early Detection of DDoS Attacks against SDN Controllers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Seyed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Mohammad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Mousavi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St-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Hilaire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</a:t>
            </a:r>
            <a:r>
              <a:rPr lang="en-US" altLang="zh-TW" sz="1800" dirty="0"/>
              <a:t>2015 International Conference on Computing, Networking and </a:t>
            </a:r>
            <a:r>
              <a:rPr lang="en-US" altLang="zh-TW" sz="1800" dirty="0" smtClean="0"/>
              <a:t>Communications (ICNC)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Chih-Hsun Wang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2015/08/05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Simulation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/>
              <a:t>Choosing a Threshold </a:t>
            </a:r>
          </a:p>
          <a:p>
            <a:r>
              <a:rPr lang="en-US" altLang="zh-TW" sz="2400" dirty="0"/>
              <a:t>To </a:t>
            </a:r>
            <a:r>
              <a:rPr lang="en-US" altLang="zh-TW" sz="2400" dirty="0" smtClean="0"/>
              <a:t>find  the range </a:t>
            </a:r>
            <a:r>
              <a:rPr lang="en-US" altLang="zh-TW" sz="2400" dirty="0"/>
              <a:t>for an optimal threshold, we ran a series of experiments </a:t>
            </a:r>
            <a:r>
              <a:rPr lang="en-US" altLang="zh-TW" sz="2400" dirty="0" smtClean="0"/>
              <a:t>to </a:t>
            </a:r>
            <a:r>
              <a:rPr lang="en-US" altLang="zh-TW" sz="2400" dirty="0"/>
              <a:t>see the effect of an attack on the </a:t>
            </a:r>
            <a:r>
              <a:rPr lang="en-US" altLang="zh-TW" sz="2400" dirty="0" smtClean="0"/>
              <a:t>entropy.</a:t>
            </a:r>
          </a:p>
          <a:p>
            <a:r>
              <a:rPr lang="en-US" altLang="zh-TW" sz="2400" dirty="0"/>
              <a:t>We ran a 25% rate attack on one host for 25 times to find a </a:t>
            </a:r>
            <a:r>
              <a:rPr lang="en-US" altLang="zh-TW" sz="2400" dirty="0" smtClean="0"/>
              <a:t>suitable </a:t>
            </a:r>
            <a:r>
              <a:rPr lang="en-US" altLang="zh-TW" sz="2400" dirty="0"/>
              <a:t>threshold. </a:t>
            </a:r>
            <a:endParaRPr lang="en-US" altLang="zh-TW" sz="2400" dirty="0" smtClean="0"/>
          </a:p>
          <a:p>
            <a:r>
              <a:rPr lang="en-US" altLang="zh-TW" sz="2400" dirty="0" smtClean="0"/>
              <a:t>This </a:t>
            </a:r>
            <a:r>
              <a:rPr lang="en-US" altLang="zh-TW" sz="2400" dirty="0"/>
              <a:t>threshold is the highest entropy of all </a:t>
            </a:r>
            <a:r>
              <a:rPr lang="en-US" altLang="zh-TW" sz="2400" dirty="0" smtClean="0"/>
              <a:t>cases </a:t>
            </a:r>
            <a:r>
              <a:rPr lang="en-US" altLang="zh-TW" sz="2400" dirty="0"/>
              <a:t>so it will enable the controller to detect any attack with </a:t>
            </a:r>
            <a:r>
              <a:rPr lang="en-US" altLang="zh-TW" sz="2400" dirty="0" smtClean="0"/>
              <a:t>packets </a:t>
            </a:r>
            <a:r>
              <a:rPr lang="en-US" altLang="zh-TW" sz="2400" dirty="0"/>
              <a:t>occupying 25% of the incoming traffic or more.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836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Simulation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1671353"/>
            <a:ext cx="7620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Simulation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11" y="1736812"/>
            <a:ext cx="8070978" cy="42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A </a:t>
            </a:r>
            <a:r>
              <a:rPr lang="en-US" altLang="zh-TW" sz="2400" dirty="0" smtClean="0"/>
              <a:t>Software Defined </a:t>
            </a:r>
            <a:r>
              <a:rPr lang="en-US" altLang="zh-TW" sz="2400" dirty="0"/>
              <a:t>Network </a:t>
            </a:r>
            <a:r>
              <a:rPr lang="en-US" altLang="zh-TW" sz="2400" dirty="0" smtClean="0"/>
              <a:t>(</a:t>
            </a:r>
            <a:r>
              <a:rPr lang="en-US" altLang="zh-TW" sz="2400" dirty="0"/>
              <a:t>SDN</a:t>
            </a:r>
            <a:r>
              <a:rPr lang="en-US" altLang="zh-TW" sz="2400" dirty="0" smtClean="0"/>
              <a:t>) is </a:t>
            </a:r>
            <a:r>
              <a:rPr lang="en-US" altLang="zh-TW" sz="2400" dirty="0"/>
              <a:t>a </a:t>
            </a:r>
            <a:r>
              <a:rPr lang="en-US" altLang="zh-TW" sz="2400" dirty="0" smtClean="0"/>
              <a:t>new network </a:t>
            </a:r>
            <a:r>
              <a:rPr lang="en-US" altLang="zh-TW" sz="2400" dirty="0"/>
              <a:t>architecture </a:t>
            </a:r>
            <a:r>
              <a:rPr lang="en-US" altLang="zh-TW" sz="2400" dirty="0" smtClean="0"/>
              <a:t>that provides </a:t>
            </a:r>
            <a:r>
              <a:rPr lang="en-US" altLang="zh-TW" sz="2400" dirty="0"/>
              <a:t>central </a:t>
            </a:r>
            <a:r>
              <a:rPr lang="en-US" altLang="zh-TW" sz="2400" dirty="0" smtClean="0"/>
              <a:t>control </a:t>
            </a:r>
            <a:r>
              <a:rPr lang="en-US" altLang="zh-TW" sz="2400" dirty="0"/>
              <a:t>over </a:t>
            </a:r>
            <a:r>
              <a:rPr lang="en-US" altLang="zh-TW" sz="2400" dirty="0" smtClean="0"/>
              <a:t>the network.</a:t>
            </a:r>
          </a:p>
          <a:p>
            <a:r>
              <a:rPr lang="en-US" altLang="zh-TW" sz="2400" dirty="0"/>
              <a:t>The main goal of this paper is to detect a DDoS attack in </a:t>
            </a:r>
            <a:r>
              <a:rPr lang="en-US" altLang="zh-TW" sz="2400" dirty="0" smtClean="0"/>
              <a:t>its </a:t>
            </a:r>
            <a:r>
              <a:rPr lang="en-US" altLang="zh-TW" sz="2400" dirty="0"/>
              <a:t>early stages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 smtClean="0"/>
              <a:t>This </a:t>
            </a:r>
            <a:r>
              <a:rPr lang="en-US" altLang="zh-TW" sz="2400" dirty="0"/>
              <a:t>paper </a:t>
            </a:r>
            <a:r>
              <a:rPr lang="en-US" altLang="zh-TW" sz="2400" dirty="0" smtClean="0"/>
              <a:t>provides </a:t>
            </a:r>
            <a:r>
              <a:rPr lang="en-US" altLang="zh-TW" sz="2400" dirty="0"/>
              <a:t>a solution to detect </a:t>
            </a:r>
            <a:r>
              <a:rPr lang="en-US" altLang="zh-TW" sz="2400" dirty="0" smtClean="0"/>
              <a:t>DDoS attacks  </a:t>
            </a:r>
            <a:r>
              <a:rPr lang="en-US" altLang="zh-TW" sz="2400" dirty="0"/>
              <a:t>based </a:t>
            </a:r>
            <a:r>
              <a:rPr lang="en-US" altLang="zh-TW" sz="2400" dirty="0" smtClean="0"/>
              <a:t>on the </a:t>
            </a:r>
            <a:r>
              <a:rPr lang="en-US" altLang="zh-TW" sz="2400" dirty="0">
                <a:solidFill>
                  <a:srgbClr val="FF0000"/>
                </a:solidFill>
              </a:rPr>
              <a:t>entropy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variation of the destination IP </a:t>
            </a:r>
            <a:r>
              <a:rPr lang="en-US" altLang="zh-TW" sz="2400" dirty="0"/>
              <a:t>address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This method is able to detect DDoS within the </a:t>
            </a:r>
            <a:r>
              <a:rPr lang="en-US" altLang="zh-TW" sz="2400" dirty="0" smtClean="0"/>
              <a:t>first </a:t>
            </a:r>
            <a:r>
              <a:rPr lang="en-US" altLang="zh-TW" sz="2400" dirty="0"/>
              <a:t>five hundred packets of the attack traffic</a:t>
            </a:r>
            <a:r>
              <a:rPr lang="en-US" altLang="zh-TW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DDoS Detection Using Entropy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The main reason entropy is </a:t>
            </a:r>
            <a:r>
              <a:rPr lang="en-US" altLang="zh-TW" sz="2400" dirty="0" smtClean="0"/>
              <a:t>used </a:t>
            </a:r>
            <a:r>
              <a:rPr lang="en-US" altLang="zh-TW" sz="2400" dirty="0"/>
              <a:t>for DDoS detection is its ability to measure randomness </a:t>
            </a:r>
            <a:r>
              <a:rPr lang="en-US" altLang="zh-TW" sz="2400" dirty="0" smtClean="0"/>
              <a:t>in the packets that are </a:t>
            </a:r>
            <a:r>
              <a:rPr lang="en-US" altLang="zh-TW" sz="2400" dirty="0" smtClean="0"/>
              <a:t>coming </a:t>
            </a:r>
            <a:r>
              <a:rPr lang="en-US" altLang="zh-TW" sz="2400" dirty="0"/>
              <a:t>to </a:t>
            </a:r>
            <a:r>
              <a:rPr lang="en-US" altLang="zh-TW" sz="2400" dirty="0" smtClean="0"/>
              <a:t>a network</a:t>
            </a:r>
            <a:r>
              <a:rPr lang="en-US" altLang="zh-TW" sz="2400" dirty="0" smtClean="0"/>
              <a:t>.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The higher the randomness </a:t>
            </a:r>
            <a:r>
              <a:rPr lang="en-US" altLang="zh-TW" sz="2400" dirty="0"/>
              <a:t>the higher is the </a:t>
            </a:r>
            <a:r>
              <a:rPr lang="en-US" altLang="zh-TW" sz="2400" dirty="0" smtClean="0"/>
              <a:t>entropy.</a:t>
            </a:r>
          </a:p>
          <a:p>
            <a:r>
              <a:rPr lang="en-US" altLang="zh-TW" sz="2400" dirty="0"/>
              <a:t>There are </a:t>
            </a:r>
            <a:r>
              <a:rPr lang="en-US" altLang="zh-TW" sz="2400" dirty="0" smtClean="0"/>
              <a:t>two </a:t>
            </a:r>
            <a:r>
              <a:rPr lang="en-US" altLang="zh-TW" sz="2400" dirty="0"/>
              <a:t>essential components to DDoS detection using entropy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en-US" altLang="zh-TW" sz="2400" dirty="0" smtClean="0"/>
              <a:t>	</a:t>
            </a:r>
            <a:r>
              <a:rPr lang="en-US" altLang="zh-TW" sz="2400" dirty="0" err="1" smtClean="0"/>
              <a:t>i</a:t>
            </a:r>
            <a:r>
              <a:rPr lang="en-US" altLang="zh-TW" sz="2400" dirty="0"/>
              <a:t>) </a:t>
            </a:r>
            <a:r>
              <a:rPr lang="en-US" altLang="zh-TW" sz="2400" dirty="0" smtClean="0"/>
              <a:t>window size</a:t>
            </a:r>
          </a:p>
          <a:p>
            <a:pPr marL="0" indent="0">
              <a:buNone/>
            </a:pPr>
            <a:r>
              <a:rPr lang="en-US" altLang="zh-TW" sz="2400" dirty="0" smtClean="0"/>
              <a:t>	ii) threshold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964" y="2384884"/>
            <a:ext cx="27622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Method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/>
              <a:t>Utilizing SDN Capabilities </a:t>
            </a:r>
            <a:endParaRPr lang="en-US" altLang="zh-TW" sz="2400" b="1" dirty="0" smtClean="0"/>
          </a:p>
          <a:p>
            <a:r>
              <a:rPr lang="en-US" altLang="zh-TW" sz="2400" dirty="0" smtClean="0"/>
              <a:t>Knowing </a:t>
            </a:r>
            <a:r>
              <a:rPr lang="en-US" altLang="zh-TW" sz="2400" dirty="0"/>
              <a:t>that the packet is new and that </a:t>
            </a:r>
            <a:r>
              <a:rPr lang="en-US" altLang="zh-TW" sz="2400" dirty="0" smtClean="0"/>
              <a:t>the </a:t>
            </a:r>
            <a:r>
              <a:rPr lang="en-US" altLang="zh-TW" sz="2400" dirty="0"/>
              <a:t>destination is in the network, the level of randomness can </a:t>
            </a:r>
            <a:r>
              <a:rPr lang="en-US" altLang="zh-TW" sz="2400" dirty="0" smtClean="0"/>
              <a:t>be quantified  </a:t>
            </a:r>
            <a:r>
              <a:rPr lang="en-US" altLang="zh-TW" sz="2400" dirty="0"/>
              <a:t>by </a:t>
            </a:r>
            <a:r>
              <a:rPr lang="en-US" altLang="zh-TW" sz="2400" dirty="0" smtClean="0"/>
              <a:t>calculating the entropy based on a </a:t>
            </a:r>
            <a:r>
              <a:rPr lang="en-US" altLang="zh-TW" sz="2400" dirty="0"/>
              <a:t>window </a:t>
            </a:r>
            <a:r>
              <a:rPr lang="en-US" altLang="zh-TW" sz="2400" dirty="0" smtClean="0"/>
              <a:t>size.</a:t>
            </a:r>
          </a:p>
          <a:p>
            <a:r>
              <a:rPr lang="en-US" altLang="zh-TW" sz="2400" dirty="0"/>
              <a:t>Using entropy, it is possible to see its </a:t>
            </a:r>
            <a:r>
              <a:rPr lang="en-US" altLang="zh-TW" sz="2400" dirty="0" smtClean="0"/>
              <a:t>value </a:t>
            </a:r>
            <a:r>
              <a:rPr lang="en-US" altLang="zh-TW" sz="2400" dirty="0"/>
              <a:t>drop when a large number of packets are attacking one </a:t>
            </a:r>
            <a:r>
              <a:rPr lang="en-US" altLang="zh-TW" sz="2400" dirty="0" smtClean="0"/>
              <a:t>host </a:t>
            </a:r>
            <a:r>
              <a:rPr lang="en-US" altLang="zh-TW" sz="2400" dirty="0"/>
              <a:t>or a subnet of hosts</a:t>
            </a:r>
            <a:r>
              <a:rPr lang="en-US" altLang="zh-TW" sz="2400" dirty="0" smtClean="0"/>
              <a:t>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Method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/>
              <a:t>Statistics </a:t>
            </a:r>
            <a:r>
              <a:rPr lang="en-US" altLang="zh-TW" sz="2400" b="1" dirty="0"/>
              <a:t>Collection for Entropy </a:t>
            </a:r>
            <a:endParaRPr lang="en-US" altLang="zh-TW" sz="2400" b="1" dirty="0" smtClean="0"/>
          </a:p>
          <a:p>
            <a:r>
              <a:rPr lang="en-US" altLang="zh-TW" sz="2400" dirty="0"/>
              <a:t>One of the functions of the controller is collecting statistics </a:t>
            </a:r>
            <a:r>
              <a:rPr lang="en-US" altLang="zh-TW" sz="2400" dirty="0" smtClean="0"/>
              <a:t>from the </a:t>
            </a:r>
            <a:r>
              <a:rPr lang="en-US" altLang="zh-TW" sz="2400" dirty="0"/>
              <a:t>switch </a:t>
            </a:r>
            <a:r>
              <a:rPr lang="en-US" altLang="zh-TW" sz="2400" dirty="0" smtClean="0"/>
              <a:t>tables</a:t>
            </a:r>
            <a:r>
              <a:rPr lang="en-US" altLang="zh-TW" sz="2400" dirty="0"/>
              <a:t>. </a:t>
            </a:r>
            <a:endParaRPr lang="en-US" altLang="zh-TW" sz="2400" dirty="0" smtClean="0"/>
          </a:p>
          <a:p>
            <a:r>
              <a:rPr lang="en-US" altLang="zh-TW" sz="2400" dirty="0" smtClean="0"/>
              <a:t>The entropy of each window </a:t>
            </a:r>
            <a:r>
              <a:rPr lang="en-US" altLang="zh-TW" sz="2400" dirty="0"/>
              <a:t>is </a:t>
            </a:r>
            <a:r>
              <a:rPr lang="en-US" altLang="zh-TW" sz="2400" dirty="0" smtClean="0"/>
              <a:t>calculated and </a:t>
            </a:r>
            <a:r>
              <a:rPr lang="en-US" altLang="zh-TW" sz="2400" dirty="0"/>
              <a:t>compared to an experimental threshold. If the entropy is </a:t>
            </a:r>
            <a:r>
              <a:rPr lang="en-US" altLang="zh-TW" sz="2400" dirty="0" smtClean="0"/>
              <a:t>lower </a:t>
            </a:r>
            <a:r>
              <a:rPr lang="en-US" altLang="zh-TW" sz="2400" dirty="0"/>
              <a:t>than the threshold, an attack is detected.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26999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Method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/>
              <a:t>Window Size</a:t>
            </a:r>
          </a:p>
          <a:p>
            <a:r>
              <a:rPr lang="en-US" altLang="zh-TW" sz="2400" dirty="0" smtClean="0"/>
              <a:t>The </a:t>
            </a:r>
            <a:r>
              <a:rPr lang="en-US" altLang="zh-TW" sz="2400" dirty="0"/>
              <a:t>window size should be </a:t>
            </a:r>
            <a:r>
              <a:rPr lang="en-US" altLang="zh-TW" sz="2400" dirty="0" smtClean="0"/>
              <a:t>set </a:t>
            </a:r>
            <a:r>
              <a:rPr lang="en-US" altLang="zh-TW" sz="2400" dirty="0"/>
              <a:t>to be smaller or equal to the number of </a:t>
            </a:r>
            <a:r>
              <a:rPr lang="en-US" altLang="zh-TW" sz="2400" dirty="0" smtClean="0"/>
              <a:t>hosts.</a:t>
            </a:r>
          </a:p>
          <a:p>
            <a:r>
              <a:rPr lang="en-US" altLang="zh-TW" sz="2400" dirty="0"/>
              <a:t>The </a:t>
            </a:r>
            <a:r>
              <a:rPr lang="en-US" altLang="zh-TW" sz="2400" dirty="0" smtClean="0"/>
              <a:t>main reason for choosing 50 is the limited number of  incoming new connection to each host in the network.</a:t>
            </a:r>
          </a:p>
          <a:p>
            <a:r>
              <a:rPr lang="en-US" altLang="zh-TW" sz="2400" dirty="0" smtClean="0"/>
              <a:t>Considering </a:t>
            </a:r>
            <a:r>
              <a:rPr lang="en-US" altLang="zh-TW" sz="2400" dirty="0"/>
              <a:t>the limited resources of the controller, this </a:t>
            </a:r>
            <a:r>
              <a:rPr lang="en-US" altLang="zh-TW" sz="2400" dirty="0" smtClean="0"/>
              <a:t>window </a:t>
            </a:r>
            <a:r>
              <a:rPr lang="en-US" altLang="zh-TW" sz="2400" dirty="0"/>
              <a:t>size is ideal for networks with one controller and few </a:t>
            </a:r>
            <a:r>
              <a:rPr lang="en-US" altLang="zh-TW" sz="2400" dirty="0" smtClean="0"/>
              <a:t>hundred </a:t>
            </a:r>
            <a:r>
              <a:rPr lang="en-US" altLang="zh-TW" sz="2400" dirty="0"/>
              <a:t>hosts.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24705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Method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/>
              <a:t>Attack </a:t>
            </a:r>
            <a:r>
              <a:rPr lang="en-US" altLang="zh-TW" sz="2400" b="1" dirty="0"/>
              <a:t>detection </a:t>
            </a:r>
            <a:endParaRPr lang="en-US" altLang="zh-TW" sz="2400" b="1" dirty="0" smtClean="0"/>
          </a:p>
          <a:p>
            <a:r>
              <a:rPr lang="en-US" altLang="zh-TW" sz="2400" dirty="0" smtClean="0"/>
              <a:t>To </a:t>
            </a:r>
            <a:r>
              <a:rPr lang="en-US" altLang="zh-TW" sz="2400" dirty="0"/>
              <a:t>detect </a:t>
            </a:r>
            <a:r>
              <a:rPr lang="en-US" altLang="zh-TW" sz="2400" dirty="0" smtClean="0"/>
              <a:t>an </a:t>
            </a:r>
            <a:r>
              <a:rPr lang="en-US" altLang="zh-TW" sz="2400" dirty="0"/>
              <a:t>attack </a:t>
            </a:r>
            <a:r>
              <a:rPr lang="en-US" altLang="zh-TW" sz="2400" dirty="0" smtClean="0"/>
              <a:t>in the controller, </a:t>
            </a:r>
            <a:r>
              <a:rPr lang="en-US" altLang="zh-TW" sz="2400" dirty="0"/>
              <a:t>we </a:t>
            </a:r>
            <a:r>
              <a:rPr lang="en-US" altLang="zh-TW" sz="2400" dirty="0" smtClean="0"/>
              <a:t>monitor </a:t>
            </a:r>
            <a:r>
              <a:rPr lang="en-US" altLang="zh-TW" sz="2400" dirty="0"/>
              <a:t>the </a:t>
            </a:r>
            <a:r>
              <a:rPr lang="en-US" altLang="zh-TW" sz="2400" dirty="0" smtClean="0">
                <a:solidFill>
                  <a:srgbClr val="FF0000"/>
                </a:solidFill>
              </a:rPr>
              <a:t>destination IP </a:t>
            </a:r>
            <a:r>
              <a:rPr lang="en-US" altLang="zh-TW" sz="2400" dirty="0">
                <a:solidFill>
                  <a:srgbClr val="FF0000"/>
                </a:solidFill>
              </a:rPr>
              <a:t>address </a:t>
            </a:r>
            <a:r>
              <a:rPr lang="en-US" altLang="zh-TW" sz="2400" dirty="0" smtClean="0"/>
              <a:t>of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incoming packets.</a:t>
            </a:r>
          </a:p>
          <a:p>
            <a:r>
              <a:rPr lang="en-US" altLang="zh-TW" sz="2400" dirty="0" smtClean="0"/>
              <a:t>A function was  </a:t>
            </a:r>
            <a:r>
              <a:rPr lang="en-US" altLang="zh-TW" sz="2400" dirty="0"/>
              <a:t>added </a:t>
            </a:r>
            <a:r>
              <a:rPr lang="en-US" altLang="zh-TW" sz="2400" dirty="0" smtClean="0"/>
              <a:t>to the controller to create a </a:t>
            </a:r>
            <a:r>
              <a:rPr lang="en-US" altLang="zh-TW" sz="2400" dirty="0" smtClean="0">
                <a:solidFill>
                  <a:srgbClr val="FF0000"/>
                </a:solidFill>
              </a:rPr>
              <a:t>hash  </a:t>
            </a:r>
            <a:r>
              <a:rPr lang="en-US" altLang="zh-TW" sz="2400" dirty="0">
                <a:solidFill>
                  <a:srgbClr val="FF0000"/>
                </a:solidFill>
              </a:rPr>
              <a:t>table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of the incoming packets.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zh-TW" altLang="en-US" sz="24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462" y="3897052"/>
            <a:ext cx="48672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Method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smtClean="0"/>
              <a:t>Attack </a:t>
            </a:r>
            <a:r>
              <a:rPr lang="en-US" altLang="zh-TW" sz="2400" b="1" dirty="0"/>
              <a:t>detection </a:t>
            </a:r>
            <a:endParaRPr lang="en-US" altLang="zh-TW" sz="2400" b="1" dirty="0" smtClean="0"/>
          </a:p>
          <a:p>
            <a:r>
              <a:rPr lang="en-US" altLang="zh-TW" sz="2400" dirty="0" smtClean="0"/>
              <a:t>If </a:t>
            </a:r>
            <a:r>
              <a:rPr lang="en-US" altLang="zh-TW" sz="2400" dirty="0"/>
              <a:t>an attack is directed towards a host, a </a:t>
            </a:r>
            <a:r>
              <a:rPr lang="en-US" altLang="zh-TW" sz="2400" dirty="0" smtClean="0"/>
              <a:t>large </a:t>
            </a:r>
            <a:r>
              <a:rPr lang="en-US" altLang="zh-TW" sz="2400" dirty="0"/>
              <a:t>number of packets will be directed to it. These packets </a:t>
            </a:r>
            <a:r>
              <a:rPr lang="en-US" altLang="zh-TW" sz="2400" dirty="0" smtClean="0"/>
              <a:t>will </a:t>
            </a:r>
            <a:r>
              <a:rPr lang="en-US" altLang="zh-TW" sz="2400" dirty="0"/>
              <a:t>fill most of the window and reduce the number of unique </a:t>
            </a:r>
            <a:r>
              <a:rPr lang="en-US" altLang="zh-TW" sz="2400" dirty="0" smtClean="0"/>
              <a:t>IPs </a:t>
            </a:r>
            <a:r>
              <a:rPr lang="en-US" altLang="zh-TW" sz="2400" dirty="0"/>
              <a:t>in the </a:t>
            </a:r>
            <a:r>
              <a:rPr lang="en-US" altLang="zh-TW" sz="2400" dirty="0" err="1" smtClean="0"/>
              <a:t>windo</a:t>
            </a:r>
            <a:r>
              <a:rPr lang="en-US" altLang="zh-TW" sz="2400" smtClean="0"/>
              <a:t>, which </a:t>
            </a:r>
            <a:r>
              <a:rPr lang="en-US" altLang="zh-TW" sz="2400" dirty="0"/>
              <a:t>in turn, reduces entropy</a:t>
            </a:r>
            <a:r>
              <a:rPr lang="en-US" altLang="zh-TW" sz="2400" dirty="0" smtClean="0"/>
              <a:t>.</a:t>
            </a:r>
            <a:endParaRPr lang="en-US" altLang="zh-TW" sz="2400" dirty="0"/>
          </a:p>
          <a:p>
            <a:r>
              <a:rPr lang="en-US" altLang="zh-TW" sz="2400" dirty="0" smtClean="0"/>
              <a:t>We </a:t>
            </a:r>
            <a:r>
              <a:rPr lang="en-US" altLang="zh-TW" sz="2400" dirty="0"/>
              <a:t>made </a:t>
            </a:r>
            <a:r>
              <a:rPr lang="en-US" altLang="zh-TW" sz="2400" dirty="0" smtClean="0"/>
              <a:t>use of this fact and set an experimental  </a:t>
            </a:r>
            <a:r>
              <a:rPr lang="en-US" altLang="zh-TW" sz="2400" dirty="0"/>
              <a:t>threshold. </a:t>
            </a:r>
            <a:r>
              <a:rPr lang="en-US" altLang="zh-TW" sz="2400" dirty="0" smtClean="0"/>
              <a:t>If the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entropy </a:t>
            </a:r>
            <a:r>
              <a:rPr lang="en-US" altLang="zh-TW" sz="2400" dirty="0"/>
              <a:t>drops below this threshold and that </a:t>
            </a:r>
            <a:r>
              <a:rPr lang="en-US" altLang="zh-TW" sz="2400" dirty="0">
                <a:solidFill>
                  <a:srgbClr val="FF0000"/>
                </a:solidFill>
              </a:rPr>
              <a:t>five consecutive </a:t>
            </a:r>
            <a:r>
              <a:rPr lang="en-US" altLang="zh-TW" sz="2400" dirty="0" smtClean="0">
                <a:solidFill>
                  <a:srgbClr val="FF0000"/>
                </a:solidFill>
              </a:rPr>
              <a:t>window</a:t>
            </a:r>
            <a:r>
              <a:rPr lang="en-US" altLang="zh-TW" sz="2400" dirty="0" smtClean="0"/>
              <a:t>s </a:t>
            </a:r>
            <a:r>
              <a:rPr lang="en-US" altLang="zh-TW" sz="2400" dirty="0"/>
              <a:t>have lower than threshold entropy, then an attack is in </a:t>
            </a:r>
            <a:r>
              <a:rPr lang="en-US" altLang="zh-TW" sz="2400" dirty="0" smtClean="0"/>
              <a:t>progress.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050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Simulation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Experiment Environment </a:t>
            </a:r>
            <a:endParaRPr lang="zh-TW" altLang="en-US" sz="24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191670"/>
              </p:ext>
            </p:extLst>
          </p:nvPr>
        </p:nvGraphicFramePr>
        <p:xfrm>
          <a:off x="1439652" y="2456892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POX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Python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Network Emulator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Mininet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Traffic Generation 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Scapy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21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82803</TotalTime>
  <Words>886</Words>
  <Application>Microsoft Office PowerPoint</Application>
  <PresentationFormat>如螢幕大小 (4:3)</PresentationFormat>
  <Paragraphs>129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Early Detection of DDoS Attacks against SDN Controllers</vt:lpstr>
      <vt:lpstr>Introduction</vt:lpstr>
      <vt:lpstr>DDoS Detection Using Entropy</vt:lpstr>
      <vt:lpstr>Proposed Method</vt:lpstr>
      <vt:lpstr>Proposed Method</vt:lpstr>
      <vt:lpstr>Proposed Method</vt:lpstr>
      <vt:lpstr>Proposed Method</vt:lpstr>
      <vt:lpstr>Proposed Method</vt:lpstr>
      <vt:lpstr>Simulation Results</vt:lpstr>
      <vt:lpstr>Simulation Results</vt:lpstr>
      <vt:lpstr>Simulation Results</vt:lpstr>
      <vt:lpstr>Simulation Results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CIAL</cp:lastModifiedBy>
  <cp:revision>3005</cp:revision>
  <cp:lastPrinted>2013-07-22T14:09:02Z</cp:lastPrinted>
  <dcterms:created xsi:type="dcterms:W3CDTF">2004-07-16T19:12:18Z</dcterms:created>
  <dcterms:modified xsi:type="dcterms:W3CDTF">2015-08-05T02:00:00Z</dcterms:modified>
</cp:coreProperties>
</file>